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orta" charset="1" panose="020C0706030708060507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Italics" charset="1" panose="00000500000000000000"/>
      <p:regular r:id="rId19"/>
    </p:embeddedFont>
    <p:embeddedFont>
      <p:font typeface="Poppins Bold Italics" charset="1" panose="00000800000000000000"/>
      <p:regular r:id="rId20"/>
    </p:embeddedFont>
    <p:embeddedFont>
      <p:font typeface="Poppins Thin" charset="1" panose="00000300000000000000"/>
      <p:regular r:id="rId21"/>
    </p:embeddedFont>
    <p:embeddedFont>
      <p:font typeface="Poppins Thin Italics" charset="1" panose="00000300000000000000"/>
      <p:regular r:id="rId22"/>
    </p:embeddedFont>
    <p:embeddedFont>
      <p:font typeface="Poppins Extra-Light" charset="1" panose="00000300000000000000"/>
      <p:regular r:id="rId23"/>
    </p:embeddedFont>
    <p:embeddedFont>
      <p:font typeface="Poppins Extra-Light Italics" charset="1" panose="00000300000000000000"/>
      <p:regular r:id="rId24"/>
    </p:embeddedFont>
    <p:embeddedFont>
      <p:font typeface="Poppins Light" charset="1" panose="00000400000000000000"/>
      <p:regular r:id="rId25"/>
    </p:embeddedFont>
    <p:embeddedFont>
      <p:font typeface="Poppins Light Italics" charset="1" panose="00000400000000000000"/>
      <p:regular r:id="rId26"/>
    </p:embeddedFont>
    <p:embeddedFont>
      <p:font typeface="Poppins Medium" charset="1" panose="00000600000000000000"/>
      <p:regular r:id="rId27"/>
    </p:embeddedFont>
    <p:embeddedFont>
      <p:font typeface="Poppins Medium Italics" charset="1" panose="00000600000000000000"/>
      <p:regular r:id="rId28"/>
    </p:embeddedFont>
    <p:embeddedFont>
      <p:font typeface="Poppins Semi-Bold" charset="1" panose="00000700000000000000"/>
      <p:regular r:id="rId29"/>
    </p:embeddedFont>
    <p:embeddedFont>
      <p:font typeface="Poppins Semi-Bold Italics" charset="1" panose="00000700000000000000"/>
      <p:regular r:id="rId30"/>
    </p:embeddedFont>
    <p:embeddedFont>
      <p:font typeface="Poppins Ultra-Bold" charset="1" panose="00000900000000000000"/>
      <p:regular r:id="rId31"/>
    </p:embeddedFont>
    <p:embeddedFont>
      <p:font typeface="Poppins Ultra-Bold Italics" charset="1" panose="00000900000000000000"/>
      <p:regular r:id="rId32"/>
    </p:embeddedFont>
    <p:embeddedFont>
      <p:font typeface="Poppins Heavy" charset="1" panose="00000A00000000000000"/>
      <p:regular r:id="rId33"/>
    </p:embeddedFont>
    <p:embeddedFont>
      <p:font typeface="Poppins Heavy Italics" charset="1" panose="00000A00000000000000"/>
      <p:regular r:id="rId34"/>
    </p:embeddedFont>
    <p:embeddedFont>
      <p:font typeface="Open Sans" charset="1" panose="00000000000000000000"/>
      <p:regular r:id="rId35"/>
    </p:embeddedFont>
    <p:embeddedFont>
      <p:font typeface="Open Sans Bold" charset="1" panose="00000000000000000000"/>
      <p:regular r:id="rId36"/>
    </p:embeddedFont>
    <p:embeddedFont>
      <p:font typeface="Open Sans Italics" charset="1" panose="00000000000000000000"/>
      <p:regular r:id="rId37"/>
    </p:embeddedFont>
    <p:embeddedFont>
      <p:font typeface="Open Sans Bold Italics" charset="1" panose="00000000000000000000"/>
      <p:regular r:id="rId38"/>
    </p:embeddedFont>
    <p:embeddedFont>
      <p:font typeface="Open Sans Light" charset="1" panose="00000000000000000000"/>
      <p:regular r:id="rId39"/>
    </p:embeddedFont>
    <p:embeddedFont>
      <p:font typeface="Open Sans Light Italics" charset="1" panose="00000000000000000000"/>
      <p:regular r:id="rId40"/>
    </p:embeddedFont>
    <p:embeddedFont>
      <p:font typeface="Open Sans Medium" charset="1" panose="00000000000000000000"/>
      <p:regular r:id="rId41"/>
    </p:embeddedFont>
    <p:embeddedFont>
      <p:font typeface="Open Sans Medium Italics" charset="1" panose="00000000000000000000"/>
      <p:regular r:id="rId42"/>
    </p:embeddedFont>
    <p:embeddedFont>
      <p:font typeface="Open Sans Semi-Bold" charset="1" panose="00000000000000000000"/>
      <p:regular r:id="rId43"/>
    </p:embeddedFont>
    <p:embeddedFont>
      <p:font typeface="Open Sans Semi-Bold Italics" charset="1" panose="00000000000000000000"/>
      <p:regular r:id="rId44"/>
    </p:embeddedFont>
    <p:embeddedFont>
      <p:font typeface="Open Sans Ultra-Bold" charset="1" panose="00000000000000000000"/>
      <p:regular r:id="rId45"/>
    </p:embeddedFont>
    <p:embeddedFont>
      <p:font typeface="Open Sans Ultra-Bold Italics" charset="1" panose="00000000000000000000"/>
      <p:regular r:id="rId46"/>
    </p:embeddedFont>
    <p:embeddedFont>
      <p:font typeface="Unica One" charset="1" panose="02000506000000020004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8245" y="1850140"/>
            <a:ext cx="7550986" cy="335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4"/>
              </a:lnSpc>
              <a:spcBef>
                <a:spcPct val="0"/>
              </a:spcBef>
            </a:pPr>
            <a:r>
              <a:rPr lang="en-US" sz="19610">
                <a:solidFill>
                  <a:srgbClr val="FFFFFF"/>
                </a:solidFill>
                <a:latin typeface="Horta"/>
              </a:rPr>
              <a:t>IRIS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039225" y="1038225"/>
            <a:ext cx="9258300" cy="92583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2993145" cy="1028700"/>
            <a:chOff x="0" y="0"/>
            <a:chExt cx="2364954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64954" cy="812800"/>
            </a:xfrm>
            <a:custGeom>
              <a:avLst/>
              <a:gdLst/>
              <a:ahLst/>
              <a:cxnLst/>
              <a:rect r="r" b="b" t="t" l="l"/>
              <a:pathLst>
                <a:path h="812800" w="2364954">
                  <a:moveTo>
                    <a:pt x="0" y="0"/>
                  </a:moveTo>
                  <a:lnTo>
                    <a:pt x="2364954" y="0"/>
                  </a:lnTo>
                  <a:lnTo>
                    <a:pt x="2364954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6495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38245" y="5088772"/>
            <a:ext cx="5897006" cy="873878"/>
            <a:chOff x="0" y="0"/>
            <a:chExt cx="4659363" cy="6904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59363" cy="690471"/>
            </a:xfrm>
            <a:custGeom>
              <a:avLst/>
              <a:gdLst/>
              <a:ahLst/>
              <a:cxnLst/>
              <a:rect r="r" b="b" t="t" l="l"/>
              <a:pathLst>
                <a:path h="690471" w="4659363">
                  <a:moveTo>
                    <a:pt x="0" y="0"/>
                  </a:moveTo>
                  <a:lnTo>
                    <a:pt x="4659363" y="0"/>
                  </a:lnTo>
                  <a:lnTo>
                    <a:pt x="4659363" y="690471"/>
                  </a:lnTo>
                  <a:lnTo>
                    <a:pt x="0" y="690471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59363" cy="728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0275" y="5379344"/>
            <a:ext cx="589700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798">
                <a:solidFill>
                  <a:srgbClr val="FFFFFF"/>
                </a:solidFill>
                <a:latin typeface="Open Sans"/>
              </a:rPr>
              <a:t>A STEP INTO FUTURE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416" y="284480"/>
            <a:ext cx="2693720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Unica One"/>
              </a:rPr>
              <a:t>Virtual Reality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6528" y="7353300"/>
            <a:ext cx="4089684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281">
                <a:solidFill>
                  <a:srgbClr val="FFFFFF"/>
                </a:solidFill>
                <a:latin typeface="Canva Sans Bold"/>
              </a:rPr>
              <a:t>Group 15</a:t>
            </a:r>
          </a:p>
          <a:p>
            <a:pPr algn="l">
              <a:lnSpc>
                <a:spcPts val="3034"/>
              </a:lnSpc>
            </a:pPr>
            <a:r>
              <a:rPr lang="en-US" sz="2167">
                <a:solidFill>
                  <a:srgbClr val="FFFFFF"/>
                </a:solidFill>
                <a:latin typeface="Canva Sans"/>
              </a:rPr>
              <a:t>Jahnvi Verma (202101200)</a:t>
            </a:r>
          </a:p>
          <a:p>
            <a:pPr algn="l">
              <a:lnSpc>
                <a:spcPts val="3034"/>
              </a:lnSpc>
            </a:pPr>
            <a:r>
              <a:rPr lang="en-US" sz="2167">
                <a:solidFill>
                  <a:srgbClr val="FFFFFF"/>
                </a:solidFill>
                <a:latin typeface="Canva Sans"/>
              </a:rPr>
              <a:t>Dhyey Vachhani (202101190)</a:t>
            </a:r>
          </a:p>
          <a:p>
            <a:pPr algn="l">
              <a:lnSpc>
                <a:spcPts val="3034"/>
              </a:lnSpc>
            </a:pPr>
            <a:r>
              <a:rPr lang="en-US" sz="2167">
                <a:solidFill>
                  <a:srgbClr val="FFFFFF"/>
                </a:solidFill>
                <a:latin typeface="Canva Sans"/>
              </a:rPr>
              <a:t>Samay Ashar (202001070)</a:t>
            </a:r>
          </a:p>
          <a:p>
            <a:pPr algn="l">
              <a:lnSpc>
                <a:spcPts val="3034"/>
              </a:lnSpc>
              <a:spcBef>
                <a:spcPct val="0"/>
              </a:spcBef>
            </a:pPr>
            <a:r>
              <a:rPr lang="en-US" sz="2167">
                <a:solidFill>
                  <a:srgbClr val="FFFFFF"/>
                </a:solidFill>
                <a:latin typeface="Canva Sans"/>
              </a:rPr>
              <a:t>Piyanshu Agrawal (202101093)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8432" y="9559803"/>
            <a:ext cx="409778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Mentor: Prof. Kalyan Sashidhar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31521" y="4636304"/>
            <a:ext cx="4224958" cy="32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94"/>
              </a:lnSpc>
            </a:pPr>
            <a:r>
              <a:rPr lang="en-US" sz="9210">
                <a:solidFill>
                  <a:srgbClr val="CD299F"/>
                </a:solidFill>
                <a:latin typeface="Horta"/>
              </a:rPr>
              <a:t>CONCLUSION</a:t>
            </a:r>
          </a:p>
          <a:p>
            <a:pPr algn="l">
              <a:lnSpc>
                <a:spcPts val="128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01963" y="4024056"/>
            <a:ext cx="4417391" cy="5234244"/>
          </a:xfrm>
          <a:custGeom>
            <a:avLst/>
            <a:gdLst/>
            <a:ahLst/>
            <a:cxnLst/>
            <a:rect r="r" b="b" t="t" l="l"/>
            <a:pathLst>
              <a:path h="5234244" w="4417391">
                <a:moveTo>
                  <a:pt x="0" y="0"/>
                </a:moveTo>
                <a:lnTo>
                  <a:pt x="4417392" y="0"/>
                </a:lnTo>
                <a:lnTo>
                  <a:pt x="4417392" y="5234244"/>
                </a:lnTo>
                <a:lnTo>
                  <a:pt x="0" y="523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056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36542" y="4228983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36516" y="222847"/>
            <a:ext cx="467499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</a:rPr>
              <a:t>BASIC 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45105" y="289522"/>
            <a:ext cx="7514195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Conventional typing using touchpad. 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267773"/>
            <a:ext cx="7514195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Existing apps have old, non-userfriendly UI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20091" y="3770769"/>
            <a:ext cx="8370391" cy="4626966"/>
          </a:xfrm>
          <a:custGeom>
            <a:avLst/>
            <a:gdLst/>
            <a:ahLst/>
            <a:cxnLst/>
            <a:rect r="r" b="b" t="t" l="l"/>
            <a:pathLst>
              <a:path h="4626966" w="8370391">
                <a:moveTo>
                  <a:pt x="0" y="0"/>
                </a:moveTo>
                <a:lnTo>
                  <a:pt x="8370391" y="0"/>
                </a:lnTo>
                <a:lnTo>
                  <a:pt x="8370391" y="4626966"/>
                </a:lnTo>
                <a:lnTo>
                  <a:pt x="0" y="4626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7708" y="2910205"/>
            <a:ext cx="8376292" cy="6348095"/>
          </a:xfrm>
          <a:custGeom>
            <a:avLst/>
            <a:gdLst/>
            <a:ahLst/>
            <a:cxnLst/>
            <a:rect r="r" b="b" t="t" l="l"/>
            <a:pathLst>
              <a:path h="6348095" w="8376292">
                <a:moveTo>
                  <a:pt x="0" y="0"/>
                </a:moveTo>
                <a:lnTo>
                  <a:pt x="8376292" y="0"/>
                </a:lnTo>
                <a:lnTo>
                  <a:pt x="8376292" y="6348095"/>
                </a:lnTo>
                <a:lnTo>
                  <a:pt x="0" y="6348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36516" y="222847"/>
            <a:ext cx="467499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</a:rPr>
              <a:t>BASIC 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816942"/>
            <a:ext cx="751419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Bad Reviews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52220" y="1999991"/>
            <a:ext cx="11038262" cy="6287018"/>
          </a:xfrm>
          <a:custGeom>
            <a:avLst/>
            <a:gdLst/>
            <a:ahLst/>
            <a:cxnLst/>
            <a:rect r="r" b="b" t="t" l="l"/>
            <a:pathLst>
              <a:path h="6287018" w="11038262">
                <a:moveTo>
                  <a:pt x="0" y="0"/>
                </a:moveTo>
                <a:lnTo>
                  <a:pt x="11038262" y="0"/>
                </a:lnTo>
                <a:lnTo>
                  <a:pt x="11038262" y="6287018"/>
                </a:lnTo>
                <a:lnTo>
                  <a:pt x="0" y="628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5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7027" y="365125"/>
            <a:ext cx="428527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</a:rPr>
              <a:t>OUR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117984"/>
            <a:ext cx="6370224" cy="678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Designed IRIS - VR Interface using HCI principles: </a:t>
            </a:r>
          </a:p>
          <a:p>
            <a:pPr algn="l" marL="1511301" indent="-503767" lvl="2">
              <a:lnSpc>
                <a:spcPts val="4900"/>
              </a:lnSpc>
              <a:buAutoNum type="alphaLcPeriod" startAt="1"/>
            </a:pPr>
            <a:r>
              <a:rPr lang="en-US" sz="3500">
                <a:solidFill>
                  <a:srgbClr val="FFFFFF"/>
                </a:solidFill>
                <a:latin typeface="Open Sans Italics"/>
              </a:rPr>
              <a:t>Large icons of frequently used apps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, </a:t>
            </a:r>
          </a:p>
          <a:p>
            <a:pPr algn="l" marL="1511301" indent="-503767" lvl="2">
              <a:lnSpc>
                <a:spcPts val="4900"/>
              </a:lnSpc>
              <a:buAutoNum type="alphaLcPeriod" startAt="1"/>
            </a:pPr>
            <a:r>
              <a:rPr lang="en-US" sz="3500">
                <a:solidFill>
                  <a:srgbClr val="FFFFFF"/>
                </a:solidFill>
                <a:latin typeface="Open Sans Italics"/>
              </a:rPr>
              <a:t>less cluttered, simple UI</a:t>
            </a:r>
          </a:p>
          <a:p>
            <a:pPr algn="l">
              <a:lnSpc>
                <a:spcPts val="4900"/>
              </a:lnSpc>
            </a:pP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Immersive experience of normal smartphone applications(VR supported) in a single app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06670" y="3575831"/>
            <a:ext cx="4285272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D299F"/>
                </a:solidFill>
                <a:latin typeface="Horta"/>
              </a:rPr>
              <a:t>OUR UI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CD299F"/>
                </a:solidFill>
                <a:latin typeface="Horta"/>
              </a:rPr>
              <a:t>KEY 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4350" y="4358690"/>
            <a:ext cx="8100506" cy="1569620"/>
            <a:chOff x="0" y="0"/>
            <a:chExt cx="10800675" cy="209282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78088"/>
              <a:ext cx="1389078" cy="138907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CD299F">
                      <a:alpha val="100000"/>
                    </a:srgbClr>
                  </a:gs>
                  <a:gs pos="100000">
                    <a:srgbClr val="6C0286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043640" y="838278"/>
              <a:ext cx="8757035" cy="1254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82"/>
                </a:lnSpc>
                <a:spcBef>
                  <a:spcPct val="0"/>
                </a:spcBef>
              </a:pPr>
              <a:r>
                <a:rPr lang="en-US" sz="1844">
                  <a:solidFill>
                    <a:srgbClr val="FFFFFF"/>
                  </a:solidFill>
                  <a:latin typeface="Open Sans"/>
                </a:rPr>
                <a:t>To enhance usability, we've replaced slider VR controls with discrete value options, simplifying selection for a smoother and more intuitive user experience.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86140" y="449743"/>
              <a:ext cx="1016798" cy="598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3"/>
                </a:lnSpc>
                <a:spcBef>
                  <a:spcPct val="0"/>
                </a:spcBef>
              </a:pPr>
              <a:r>
                <a:rPr lang="en-US" sz="2766">
                  <a:solidFill>
                    <a:srgbClr val="FFFFFF"/>
                  </a:solidFill>
                  <a:latin typeface="Open Sans Bold"/>
                </a:rPr>
                <a:t>01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43640" y="-47625"/>
              <a:ext cx="4123713" cy="598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3"/>
                </a:lnSpc>
                <a:spcBef>
                  <a:spcPct val="0"/>
                </a:spcBef>
              </a:pPr>
              <a:r>
                <a:rPr lang="en-US" sz="2766">
                  <a:solidFill>
                    <a:srgbClr val="CD299F"/>
                  </a:solidFill>
                  <a:latin typeface="Open Sans Bold"/>
                </a:rPr>
                <a:t>Slider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216107" y="1904523"/>
            <a:ext cx="8043193" cy="2454167"/>
          </a:xfrm>
          <a:custGeom>
            <a:avLst/>
            <a:gdLst/>
            <a:ahLst/>
            <a:cxnLst/>
            <a:rect r="r" b="b" t="t" l="l"/>
            <a:pathLst>
              <a:path h="2454167" w="8043193">
                <a:moveTo>
                  <a:pt x="0" y="0"/>
                </a:moveTo>
                <a:lnTo>
                  <a:pt x="8043193" y="0"/>
                </a:lnTo>
                <a:lnTo>
                  <a:pt x="8043193" y="2454167"/>
                </a:lnTo>
                <a:lnTo>
                  <a:pt x="0" y="2454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7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16107" y="4734004"/>
            <a:ext cx="8043193" cy="4524296"/>
          </a:xfrm>
          <a:custGeom>
            <a:avLst/>
            <a:gdLst/>
            <a:ahLst/>
            <a:cxnLst/>
            <a:rect r="r" b="b" t="t" l="l"/>
            <a:pathLst>
              <a:path h="4524296" w="8043193">
                <a:moveTo>
                  <a:pt x="0" y="0"/>
                </a:moveTo>
                <a:lnTo>
                  <a:pt x="8043193" y="0"/>
                </a:lnTo>
                <a:lnTo>
                  <a:pt x="8043193" y="4524296"/>
                </a:lnTo>
                <a:lnTo>
                  <a:pt x="0" y="4524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29679" y="381000"/>
            <a:ext cx="4543309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</a:rPr>
              <a:t>VALUE PROPOSITION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4350" y="4395611"/>
            <a:ext cx="8828753" cy="1495778"/>
            <a:chOff x="0" y="0"/>
            <a:chExt cx="11771670" cy="199437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74414"/>
              <a:ext cx="1513958" cy="1323729"/>
              <a:chOff x="0" y="0"/>
              <a:chExt cx="929605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2960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29604">
                    <a:moveTo>
                      <a:pt x="0" y="0"/>
                    </a:moveTo>
                    <a:lnTo>
                      <a:pt x="929604" y="0"/>
                    </a:lnTo>
                    <a:lnTo>
                      <a:pt x="929604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CD299F">
                      <a:alpha val="100000"/>
                    </a:srgbClr>
                  </a:gs>
                  <a:gs pos="100000">
                    <a:srgbClr val="6C0286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929605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227366" y="797498"/>
              <a:ext cx="9544305" cy="119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1757">
                  <a:solidFill>
                    <a:srgbClr val="FFFFFF"/>
                  </a:solidFill>
                  <a:latin typeface="Open Sans"/>
                </a:rPr>
                <a:t>Unlike traditional apps, our app employs a confirmation dialogue for logging out, ensuring intentional actions and preventing accidental logouts.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2874" y="426344"/>
              <a:ext cx="1108210" cy="572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1"/>
                </a:lnSpc>
                <a:spcBef>
                  <a:spcPct val="0"/>
                </a:spcBef>
              </a:pPr>
              <a:r>
                <a:rPr lang="en-US" sz="2636">
                  <a:solidFill>
                    <a:srgbClr val="FFFFFF"/>
                  </a:solidFill>
                  <a:latin typeface="Open Sans Bold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27366" y="-47625"/>
              <a:ext cx="4494440" cy="572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91"/>
                </a:lnSpc>
                <a:spcBef>
                  <a:spcPct val="0"/>
                </a:spcBef>
              </a:pPr>
              <a:r>
                <a:rPr lang="en-US" sz="2636">
                  <a:solidFill>
                    <a:srgbClr val="CD299F"/>
                  </a:solidFill>
                  <a:latin typeface="Open Sans Bold"/>
                </a:rPr>
                <a:t>confirmation dialog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687961" y="2813050"/>
            <a:ext cx="8002521" cy="4897783"/>
          </a:xfrm>
          <a:custGeom>
            <a:avLst/>
            <a:gdLst/>
            <a:ahLst/>
            <a:cxnLst/>
            <a:rect r="r" b="b" t="t" l="l"/>
            <a:pathLst>
              <a:path h="4897783" w="8002521">
                <a:moveTo>
                  <a:pt x="0" y="0"/>
                </a:moveTo>
                <a:lnTo>
                  <a:pt x="8002521" y="0"/>
                </a:lnTo>
                <a:lnTo>
                  <a:pt x="8002521" y="4897784"/>
                </a:lnTo>
                <a:lnTo>
                  <a:pt x="0" y="489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29679" y="381000"/>
            <a:ext cx="4543309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</a:rPr>
              <a:t>VALUE PROPOSITION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24481" y="3528223"/>
            <a:ext cx="6153705" cy="359347"/>
            <a:chOff x="0" y="0"/>
            <a:chExt cx="8204940" cy="47912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435831" y="221320"/>
              <a:ext cx="676910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785976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4350" y="4537152"/>
            <a:ext cx="8828753" cy="1048607"/>
            <a:chOff x="0" y="0"/>
            <a:chExt cx="11771670" cy="139814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74414"/>
              <a:ext cx="1513958" cy="1323729"/>
              <a:chOff x="0" y="0"/>
              <a:chExt cx="929605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2960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29604">
                    <a:moveTo>
                      <a:pt x="0" y="0"/>
                    </a:moveTo>
                    <a:lnTo>
                      <a:pt x="929604" y="0"/>
                    </a:lnTo>
                    <a:lnTo>
                      <a:pt x="929604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CD299F">
                      <a:alpha val="100000"/>
                    </a:srgbClr>
                  </a:gs>
                  <a:gs pos="100000">
                    <a:srgbClr val="6C0286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929605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227366" y="797498"/>
              <a:ext cx="9544305" cy="378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2874" y="426344"/>
              <a:ext cx="1108210" cy="572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1"/>
                </a:lnSpc>
                <a:spcBef>
                  <a:spcPct val="0"/>
                </a:spcBef>
              </a:pPr>
              <a:r>
                <a:rPr lang="en-US" sz="2636">
                  <a:solidFill>
                    <a:srgbClr val="FFFFFF"/>
                  </a:solidFill>
                  <a:latin typeface="Open Sans Bold"/>
                </a:rPr>
                <a:t>03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27366" y="-47625"/>
              <a:ext cx="4494440" cy="572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91"/>
                </a:lnSpc>
                <a:spcBef>
                  <a:spcPct val="0"/>
                </a:spcBef>
              </a:pPr>
              <a:r>
                <a:rPr lang="en-US" sz="2636">
                  <a:solidFill>
                    <a:srgbClr val="CD299F"/>
                  </a:solidFill>
                  <a:latin typeface="Open Sans Bold"/>
                </a:rPr>
                <a:t>Gester based typing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29679" y="381000"/>
            <a:ext cx="4543309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</a:rPr>
              <a:t>VALUE PROPOSITION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24481" y="3528223"/>
            <a:ext cx="6153705" cy="359347"/>
            <a:chOff x="0" y="0"/>
            <a:chExt cx="8204940" cy="47912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435831" y="221320"/>
              <a:ext cx="676910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785976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476289" y="2813050"/>
            <a:ext cx="5061645" cy="5061645"/>
          </a:xfrm>
          <a:custGeom>
            <a:avLst/>
            <a:gdLst/>
            <a:ahLst/>
            <a:cxnLst/>
            <a:rect r="r" b="b" t="t" l="l"/>
            <a:pathLst>
              <a:path h="5061645" w="5061645">
                <a:moveTo>
                  <a:pt x="0" y="0"/>
                </a:moveTo>
                <a:lnTo>
                  <a:pt x="5061645" y="0"/>
                </a:lnTo>
                <a:lnTo>
                  <a:pt x="5061645" y="5061646"/>
                </a:lnTo>
                <a:lnTo>
                  <a:pt x="0" y="506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476289" y="7836596"/>
            <a:ext cx="506164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Conventional typing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553879" y="4129599"/>
            <a:ext cx="145368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307821" y="2821340"/>
            <a:ext cx="4862760" cy="3558933"/>
          </a:xfrm>
          <a:custGeom>
            <a:avLst/>
            <a:gdLst/>
            <a:ahLst/>
            <a:cxnLst/>
            <a:rect r="r" b="b" t="t" l="l"/>
            <a:pathLst>
              <a:path h="3558933" w="4862760">
                <a:moveTo>
                  <a:pt x="0" y="0"/>
                </a:moveTo>
                <a:lnTo>
                  <a:pt x="4862761" y="0"/>
                </a:lnTo>
                <a:lnTo>
                  <a:pt x="4862761" y="3558933"/>
                </a:lnTo>
                <a:lnTo>
                  <a:pt x="0" y="3558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07561" y="2821340"/>
            <a:ext cx="5682921" cy="3540137"/>
          </a:xfrm>
          <a:custGeom>
            <a:avLst/>
            <a:gdLst/>
            <a:ahLst/>
            <a:cxnLst/>
            <a:rect r="r" b="b" t="t" l="l"/>
            <a:pathLst>
              <a:path h="3540137" w="5682921">
                <a:moveTo>
                  <a:pt x="0" y="0"/>
                </a:moveTo>
                <a:lnTo>
                  <a:pt x="5682921" y="0"/>
                </a:lnTo>
                <a:lnTo>
                  <a:pt x="5682921" y="3540137"/>
                </a:lnTo>
                <a:lnTo>
                  <a:pt x="0" y="3540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11" t="-13268" r="-18184" b="-10615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5342836" y="4148645"/>
            <a:ext cx="964609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90719" y="2821340"/>
            <a:ext cx="4678902" cy="3441002"/>
          </a:xfrm>
          <a:custGeom>
            <a:avLst/>
            <a:gdLst/>
            <a:ahLst/>
            <a:cxnLst/>
            <a:rect r="r" b="b" t="t" l="l"/>
            <a:pathLst>
              <a:path h="3441002" w="4678902">
                <a:moveTo>
                  <a:pt x="0" y="0"/>
                </a:moveTo>
                <a:lnTo>
                  <a:pt x="4678902" y="0"/>
                </a:lnTo>
                <a:lnTo>
                  <a:pt x="4678902" y="3441002"/>
                </a:lnTo>
                <a:lnTo>
                  <a:pt x="0" y="3441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46821" y="365125"/>
            <a:ext cx="478476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</a:rPr>
              <a:t>DESIGN ITERATION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DAGCeXx0YBA</dc:identifier>
  <dcterms:modified xsi:type="dcterms:W3CDTF">2011-08-01T06:04:30Z</dcterms:modified>
  <cp:revision>1</cp:revision>
  <dc:title>Non Text Magic Studio Magic Design for Presentations L&amp;P</dc:title>
</cp:coreProperties>
</file>